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256" r:id="rId2"/>
    <p:sldId id="261" r:id="rId3"/>
    <p:sldId id="262" r:id="rId4"/>
    <p:sldId id="263" r:id="rId5"/>
    <p:sldId id="257" r:id="rId6"/>
    <p:sldId id="258" r:id="rId7"/>
    <p:sldId id="259" r:id="rId8"/>
    <p:sldId id="260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DB7C95-E4FA-4127-B2D5-8FEEEEA4B91B}" v="651" dt="2021-09-04T17:52:42.5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>
        <p:scale>
          <a:sx n="81" d="100"/>
          <a:sy n="81" d="100"/>
        </p:scale>
        <p:origin x="-96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9/8/2021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690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9/8/2021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901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9/8/2021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533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9/8/2021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658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9/8/2021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782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9/8/2021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115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9/8/2021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xmlns="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051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9/8/2021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261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9/8/2021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822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9/8/2021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314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9/8/2021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240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9/8/2021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708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78" r:id="rId6"/>
    <p:sldLayoutId id="2147483674" r:id="rId7"/>
    <p:sldLayoutId id="2147483675" r:id="rId8"/>
    <p:sldLayoutId id="2147483676" r:id="rId9"/>
    <p:sldLayoutId id="2147483677" r:id="rId10"/>
    <p:sldLayoutId id="21474836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7">
            <a:extLst>
              <a:ext uri="{FF2B5EF4-FFF2-40B4-BE49-F238E27FC236}">
                <a16:creationId xmlns:a16="http://schemas.microsoft.com/office/drawing/2014/main" xmlns="" id="{6BBDC3EA-A9DE-470B-98ED-300864EB60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47939" y="640080"/>
            <a:ext cx="3659246" cy="2628051"/>
          </a:xfrm>
        </p:spPr>
        <p:txBody>
          <a:bodyPr>
            <a:normAutofit/>
          </a:bodyPr>
          <a:lstStyle/>
          <a:p>
            <a:r>
              <a:rPr lang="en-US" sz="5400">
                <a:solidFill>
                  <a:schemeClr val="tx1"/>
                </a:solidFill>
                <a:cs typeface="Calibri Light"/>
              </a:rPr>
              <a:t>Обучението през 21-и век</a:t>
            </a:r>
            <a:endParaRPr lang="en-US" sz="5400">
              <a:solidFill>
                <a:schemeClr val="tx1"/>
              </a:solidFill>
            </a:endParaRPr>
          </a:p>
        </p:txBody>
      </p:sp>
      <p:pic>
        <p:nvPicPr>
          <p:cNvPr id="4" name="Picture 3" descr="Abstract blurred public library with bookshelves">
            <a:extLst>
              <a:ext uri="{FF2B5EF4-FFF2-40B4-BE49-F238E27FC236}">
                <a16:creationId xmlns:a16="http://schemas.microsoft.com/office/drawing/2014/main" xmlns="" id="{B09DC439-3220-46A0-A620-D9503B21EB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58" r="-1" b="23269"/>
          <a:stretch/>
        </p:blipFill>
        <p:spPr>
          <a:xfrm>
            <a:off x="20" y="10"/>
            <a:ext cx="7556869" cy="3383270"/>
          </a:xfrm>
          <a:prstGeom prst="rect">
            <a:avLst/>
          </a:prstGeom>
        </p:spPr>
      </p:pic>
      <p:cxnSp>
        <p:nvCxnSpPr>
          <p:cNvPr id="16" name="Straight Connector 19">
            <a:extLst>
              <a:ext uri="{FF2B5EF4-FFF2-40B4-BE49-F238E27FC236}">
                <a16:creationId xmlns:a16="http://schemas.microsoft.com/office/drawing/2014/main" xmlns="" id="{B9EB6DAA-2F0C-43D5-A577-15D5D2C4E3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185922" y="3429000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5" descr="Orange Sky and lilypad on pond Background image - Free ...">
            <a:extLst>
              <a:ext uri="{FF2B5EF4-FFF2-40B4-BE49-F238E27FC236}">
                <a16:creationId xmlns:a16="http://schemas.microsoft.com/office/drawing/2014/main" xmlns="" id="{3A3A6FFA-DEB5-45DD-84CE-A85CED2FC3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382" r="-1" b="-1"/>
          <a:stretch/>
        </p:blipFill>
        <p:spPr>
          <a:xfrm>
            <a:off x="16" y="3474720"/>
            <a:ext cx="7556889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F64BBAA4-C62B-4146-B49F-FE4CC4655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11061C-F0EB-4885-972F-442CE7872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911" y="643468"/>
            <a:ext cx="3177847" cy="1674180"/>
          </a:xfrm>
        </p:spPr>
        <p:txBody>
          <a:bodyPr>
            <a:normAutofit/>
          </a:bodyPr>
          <a:lstStyle/>
          <a:p>
            <a:endParaRPr lang="en-US" sz="40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EEB57AA8-F021-480C-A9E2-F899133136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62164" y="2478513"/>
            <a:ext cx="292608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1961067-5E9A-48AA-8E79-649304701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170" y="2639380"/>
            <a:ext cx="3405575" cy="3229714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19 век - изисквания на индустрията:</a:t>
            </a:r>
            <a:endParaRPr lang="en-US"/>
          </a:p>
          <a:p>
            <a:pPr>
              <a:buFont typeface="Wingdings" panose="020F0502020204030204" pitchFamily="34" charset="0"/>
              <a:buChar char="ü"/>
            </a:pPr>
            <a:r>
              <a:rPr lang="en-US">
                <a:ea typeface="+mn-lt"/>
                <a:cs typeface="+mn-lt"/>
              </a:rPr>
              <a:t>Повтарящи се задачи</a:t>
            </a:r>
            <a:endParaRPr lang="en-US"/>
          </a:p>
          <a:p>
            <a:pPr>
              <a:buFont typeface="Wingdings" panose="020F0502020204030204" pitchFamily="34" charset="0"/>
              <a:buChar char="ü"/>
            </a:pPr>
            <a:r>
              <a:rPr lang="en-US">
                <a:ea typeface="+mn-lt"/>
                <a:cs typeface="+mn-lt"/>
              </a:rPr>
              <a:t>Минимално мислене</a:t>
            </a:r>
            <a:endParaRPr lang="en-US"/>
          </a:p>
          <a:p>
            <a:pPr>
              <a:buFont typeface="Wingdings" panose="020F0502020204030204" pitchFamily="34" charset="0"/>
              <a:buChar char="ü"/>
            </a:pPr>
            <a:r>
              <a:rPr lang="en-US">
                <a:ea typeface="+mn-lt"/>
                <a:cs typeface="+mn-lt"/>
              </a:rPr>
              <a:t>Да може да следва инструкции</a:t>
            </a:r>
          </a:p>
          <a:p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4E248714-F017-4C91-B987-FCBA462DB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447" y="890933"/>
            <a:ext cx="6892560" cy="473068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BF36B24-6632-4516-9692-731462896C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31033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873ECEC8-0F24-45B8-950F-35FC94BCEAC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89EB8C68-FF1B-4849-867B-32D29B19F1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20797" y="2250460"/>
            <a:ext cx="34747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DF54C4-3F03-4866-ABED-4EBC42E05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257" y="2407436"/>
            <a:ext cx="3690257" cy="3461658"/>
          </a:xfrm>
        </p:spPr>
        <p:txBody>
          <a:bodyPr vert="horz" lIns="0" tIns="45720" rIns="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300">
                <a:ea typeface="+mn-lt"/>
                <a:cs typeface="+mn-lt"/>
              </a:rPr>
              <a:t>Днес машините са по -добри от</a:t>
            </a:r>
            <a:endParaRPr lang="en-US" sz="1300"/>
          </a:p>
          <a:p>
            <a:pPr>
              <a:lnSpc>
                <a:spcPct val="100000"/>
              </a:lnSpc>
            </a:pPr>
            <a:r>
              <a:rPr lang="en-US" sz="1300">
                <a:ea typeface="+mn-lt"/>
                <a:cs typeface="+mn-lt"/>
              </a:rPr>
              <a:t>хората при запаметяване и</a:t>
            </a:r>
            <a:endParaRPr lang="en-US" sz="1300"/>
          </a:p>
          <a:p>
            <a:pPr>
              <a:lnSpc>
                <a:spcPct val="100000"/>
              </a:lnSpc>
            </a:pPr>
            <a:r>
              <a:rPr lang="en-US" sz="1300">
                <a:ea typeface="+mn-lt"/>
                <a:cs typeface="+mn-lt"/>
              </a:rPr>
              <a:t>обработка на знания.</a:t>
            </a:r>
            <a:endParaRPr lang="en-US" sz="1300"/>
          </a:p>
          <a:p>
            <a:pPr>
              <a:lnSpc>
                <a:spcPct val="100000"/>
              </a:lnSpc>
            </a:pPr>
            <a:r>
              <a:rPr lang="en-US" sz="1300">
                <a:ea typeface="+mn-lt"/>
                <a:cs typeface="+mn-lt"/>
              </a:rPr>
              <a:t>Днешната работна сила трябва да е в състояние</a:t>
            </a:r>
            <a:endParaRPr lang="en-US" sz="1300"/>
          </a:p>
          <a:p>
            <a:pPr>
              <a:lnSpc>
                <a:spcPct val="100000"/>
              </a:lnSpc>
            </a:pPr>
            <a:r>
              <a:rPr lang="en-US" sz="1300">
                <a:ea typeface="+mn-lt"/>
                <a:cs typeface="+mn-lt"/>
              </a:rPr>
              <a:t>на насочване към Аз-а, към сътрудничество,</a:t>
            </a:r>
            <a:endParaRPr lang="en-US" sz="1300"/>
          </a:p>
          <a:p>
            <a:pPr>
              <a:lnSpc>
                <a:spcPct val="100000"/>
              </a:lnSpc>
            </a:pPr>
            <a:r>
              <a:rPr lang="en-US" sz="1300">
                <a:ea typeface="+mn-lt"/>
                <a:cs typeface="+mn-lt"/>
              </a:rPr>
              <a:t>критично мислене,  креативност и умение за </a:t>
            </a:r>
            <a:endParaRPr lang="en-US" sz="1300"/>
          </a:p>
          <a:p>
            <a:pPr>
              <a:lnSpc>
                <a:spcPct val="100000"/>
              </a:lnSpc>
            </a:pPr>
            <a:r>
              <a:rPr lang="en-US" sz="1300">
                <a:ea typeface="+mn-lt"/>
                <a:cs typeface="+mn-lt"/>
              </a:rPr>
              <a:t>общуване с екипа си,</a:t>
            </a:r>
            <a:endParaRPr lang="en-US" sz="1300"/>
          </a:p>
          <a:p>
            <a:pPr>
              <a:lnSpc>
                <a:spcPct val="100000"/>
              </a:lnSpc>
            </a:pPr>
            <a:r>
              <a:rPr lang="en-US" sz="1300">
                <a:ea typeface="+mn-lt"/>
                <a:cs typeface="+mn-lt"/>
              </a:rPr>
              <a:t>за да продължи да напредва в </a:t>
            </a:r>
            <a:endParaRPr lang="en-US" sz="1300"/>
          </a:p>
          <a:p>
            <a:pPr>
              <a:lnSpc>
                <a:spcPct val="100000"/>
              </a:lnSpc>
            </a:pPr>
            <a:r>
              <a:rPr lang="en-US" sz="1300">
                <a:ea typeface="+mn-lt"/>
                <a:cs typeface="+mn-lt"/>
              </a:rPr>
              <a:t>технологична ера</a:t>
            </a:r>
            <a:endParaRPr lang="en-US" sz="1300"/>
          </a:p>
        </p:txBody>
      </p:sp>
      <p:pic>
        <p:nvPicPr>
          <p:cNvPr id="4" name="Picture 4" descr="A picture containing text, television, indoor, electronics&#10;&#10;Description automatically generated">
            <a:extLst>
              <a:ext uri="{FF2B5EF4-FFF2-40B4-BE49-F238E27FC236}">
                <a16:creationId xmlns:a16="http://schemas.microsoft.com/office/drawing/2014/main" xmlns="" id="{720C7C1B-5004-4095-BFD9-0AE54311AB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0" r="25798" b="-1"/>
          <a:stretch/>
        </p:blipFill>
        <p:spPr>
          <a:xfrm>
            <a:off x="4648201" y="640081"/>
            <a:ext cx="6909801" cy="531440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B53612E-ADB2-4457-9688-89506397AF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2257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0AB6E427-3F73-4C06-A5D5-AE52C3883B5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8C9BDAA-0390-4B39-9B5C-BC95E5120DA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6" y="0"/>
            <a:ext cx="4059919" cy="6858000"/>
          </a:xfrm>
          <a:prstGeom prst="rect">
            <a:avLst/>
          </a:prstGeom>
          <a:solidFill>
            <a:srgbClr val="AA92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E725A6-9D1B-4C40-84D6-3FDBFE02E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6"/>
            <a:ext cx="3084844" cy="1961086"/>
          </a:xfrm>
        </p:spPr>
        <p:txBody>
          <a:bodyPr>
            <a:normAutofit/>
          </a:bodyPr>
          <a:lstStyle/>
          <a:p>
            <a:r>
              <a:rPr lang="en-US" sz="3100">
                <a:solidFill>
                  <a:srgbClr val="FFFFFF"/>
                </a:solidFill>
                <a:ea typeface="+mj-lt"/>
                <a:cs typeface="+mj-lt"/>
              </a:rPr>
              <a:t>Обърната класна стая</a:t>
            </a:r>
            <a:endParaRPr lang="en-US" sz="3100">
              <a:solidFill>
                <a:srgbClr val="FFFFFF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E04A321A-A039-4720-87B4-66A4210E0D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71752" y="2638787"/>
            <a:ext cx="27432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492511-9E98-40A3-9DB9-99ABB1418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52" y="2318391"/>
            <a:ext cx="3513462" cy="3670928"/>
          </a:xfrm>
        </p:spPr>
        <p:txBody>
          <a:bodyPr vert="horz" lIns="0" tIns="45720" rIns="0" bIns="45720" rtlCol="0" anchor="t">
            <a:normAutofit/>
          </a:bodyPr>
          <a:lstStyle/>
          <a:p>
            <a:pPr>
              <a:buFont typeface="Wingdings" panose="020F0502020204030204" pitchFamily="34" charset="0"/>
              <a:buChar char="Ø"/>
            </a:pPr>
            <a:r>
              <a:rPr lang="en-US" sz="1800">
                <a:solidFill>
                  <a:srgbClr val="FFFFFF"/>
                </a:solidFill>
              </a:rPr>
              <a:t>Ученикът е в центъра на класната стая</a:t>
            </a:r>
            <a:endParaRPr lang="en-US"/>
          </a:p>
          <a:p>
            <a:pPr>
              <a:buFont typeface="Wingdings" panose="020F0502020204030204" pitchFamily="34" charset="0"/>
              <a:buChar char="Ø"/>
            </a:pPr>
            <a:r>
              <a:rPr lang="en-US" sz="1800">
                <a:solidFill>
                  <a:srgbClr val="FFFFFF"/>
                </a:solidFill>
              </a:rPr>
              <a:t>Работят по групи</a:t>
            </a:r>
          </a:p>
          <a:p>
            <a:pPr>
              <a:buFont typeface="Wingdings" panose="020F0502020204030204" pitchFamily="34" charset="0"/>
              <a:buChar char="Ø"/>
            </a:pPr>
            <a:r>
              <a:rPr lang="en-US" sz="1800">
                <a:solidFill>
                  <a:srgbClr val="FFFFFF"/>
                </a:solidFill>
              </a:rPr>
              <a:t>Обучават се един друг</a:t>
            </a:r>
          </a:p>
          <a:p>
            <a:pPr>
              <a:buFont typeface="Wingdings" panose="020F0502020204030204" pitchFamily="34" charset="0"/>
              <a:buChar char="Ø"/>
            </a:pPr>
            <a:r>
              <a:rPr lang="en-US" sz="1800">
                <a:solidFill>
                  <a:srgbClr val="FFFFFF"/>
                </a:solidFill>
              </a:rPr>
              <a:t>Роля на учителя:</a:t>
            </a:r>
          </a:p>
          <a:p>
            <a:pPr>
              <a:buFont typeface="Wingdings" panose="020F0502020204030204" pitchFamily="34" charset="0"/>
              <a:buChar char="Ø"/>
            </a:pPr>
            <a:r>
              <a:rPr lang="en-US" sz="1800">
                <a:solidFill>
                  <a:srgbClr val="FFFFFF"/>
                </a:solidFill>
              </a:rPr>
              <a:t>Да насърчава</a:t>
            </a:r>
          </a:p>
          <a:p>
            <a:pPr>
              <a:buFont typeface="Wingdings" panose="020F0502020204030204" pitchFamily="34" charset="0"/>
              <a:buChar char="Ø"/>
            </a:pPr>
            <a:r>
              <a:rPr lang="en-US" sz="1800">
                <a:solidFill>
                  <a:srgbClr val="FFFFFF"/>
                </a:solidFill>
              </a:rPr>
              <a:t>Да подпомага </a:t>
            </a: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xmlns="" id="{AEBFEDD9-B8BE-44DF-B7A9-891C3F60B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0649" y="514410"/>
            <a:ext cx="7733871" cy="568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913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5A9B0F-2005-4163-AD4E-471B0D0D9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5972"/>
            <a:ext cx="9871242" cy="106307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3600" dirty="0" err="1"/>
              <a:t>Метод</a:t>
            </a:r>
            <a:r>
              <a:rPr lang="en-US" sz="3600" dirty="0"/>
              <a:t> “</a:t>
            </a:r>
            <a:r>
              <a:rPr lang="en-US" sz="3600" dirty="0" err="1"/>
              <a:t>Шест</a:t>
            </a:r>
            <a:r>
              <a:rPr lang="en-US" sz="3600" dirty="0"/>
              <a:t> </a:t>
            </a:r>
            <a:r>
              <a:rPr lang="en-US" sz="3600" dirty="0" err="1"/>
              <a:t>мислещи</a:t>
            </a:r>
            <a:r>
              <a:rPr lang="en-US" sz="3600" dirty="0"/>
              <a:t> </a:t>
            </a:r>
            <a:r>
              <a:rPr lang="en-US" sz="3600" dirty="0" err="1"/>
              <a:t>шапки</a:t>
            </a:r>
            <a:r>
              <a:rPr lang="en-US" sz="3600" dirty="0"/>
              <a:t>” </a:t>
            </a:r>
            <a:r>
              <a:rPr lang="en-US" sz="3600" dirty="0" err="1"/>
              <a:t>на</a:t>
            </a:r>
            <a:r>
              <a:rPr lang="en-US" sz="3600" dirty="0"/>
              <a:t> </a:t>
            </a:r>
            <a:r>
              <a:rPr lang="en-US" sz="3600" dirty="0" err="1"/>
              <a:t>Едуард</a:t>
            </a:r>
            <a:r>
              <a:rPr lang="en-US" sz="3600" dirty="0"/>
              <a:t> </a:t>
            </a:r>
            <a:r>
              <a:rPr lang="en-US" sz="3600" dirty="0" err="1"/>
              <a:t>де</a:t>
            </a:r>
            <a:r>
              <a:rPr lang="en-US" sz="3600" dirty="0"/>
              <a:t> </a:t>
            </a:r>
            <a:r>
              <a:rPr lang="en-US" sz="3600" dirty="0" err="1"/>
              <a:t>Боно</a:t>
            </a:r>
            <a:endParaRPr lang="en-US" sz="3600" dirty="0"/>
          </a:p>
          <a:p>
            <a:endParaRPr lang="en-US" dirty="0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xmlns="" id="{F07C025C-5905-4008-90E4-4A00384C81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42" y="517360"/>
            <a:ext cx="12119360" cy="6140468"/>
          </a:xfrm>
        </p:spPr>
      </p:pic>
    </p:spTree>
    <p:extLst>
      <p:ext uri="{BB962C8B-B14F-4D97-AF65-F5344CB8AC3E}">
        <p14:creationId xmlns:p14="http://schemas.microsoft.com/office/powerpoint/2010/main" val="147781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8">
            <a:extLst>
              <a:ext uri="{FF2B5EF4-FFF2-40B4-BE49-F238E27FC236}">
                <a16:creationId xmlns:a16="http://schemas.microsoft.com/office/drawing/2014/main" xmlns="" id="{B0E58038-8ACE-4AD9-B404-25C603550D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5" descr="Blue Background with art swirls image - Free stock photo ...">
            <a:extLst>
              <a:ext uri="{FF2B5EF4-FFF2-40B4-BE49-F238E27FC236}">
                <a16:creationId xmlns:a16="http://schemas.microsoft.com/office/drawing/2014/main" xmlns="" id="{74571743-369B-4A05-A6D1-333C85803C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5662" b="9432"/>
          <a:stretch/>
        </p:blipFill>
        <p:spPr>
          <a:xfrm>
            <a:off x="-1" y="-2"/>
            <a:ext cx="12191999" cy="6858000"/>
          </a:xfrm>
          <a:prstGeom prst="rect">
            <a:avLst/>
          </a:prstGeom>
        </p:spPr>
      </p:pic>
      <p:cxnSp>
        <p:nvCxnSpPr>
          <p:cNvPr id="27" name="Straight Connector 30">
            <a:extLst>
              <a:ext uri="{FF2B5EF4-FFF2-40B4-BE49-F238E27FC236}">
                <a16:creationId xmlns:a16="http://schemas.microsoft.com/office/drawing/2014/main" xmlns="" id="{38A34772-9011-42B5-AA63-FD6DEC92EE7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93532" y="1910746"/>
            <a:ext cx="9966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B19F74A-C82C-4154-9224-96893BBDE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544" y="316833"/>
            <a:ext cx="11729451" cy="5832995"/>
          </a:xfrm>
        </p:spPr>
        <p:txBody>
          <a:bodyPr vert="horz" lIns="0" tIns="45720" rIns="0" bIns="45720" rtlCol="0" anchor="t">
            <a:noAutofit/>
          </a:bodyPr>
          <a:lstStyle/>
          <a:p>
            <a:r>
              <a:rPr lang="en-US" sz="2400" b="1" dirty="0">
                <a:ea typeface="+mn-lt"/>
                <a:cs typeface="+mn-lt"/>
              </a:rPr>
              <a:t>“</a:t>
            </a:r>
            <a:r>
              <a:rPr lang="en-US" sz="2400" b="1" dirty="0" err="1">
                <a:ea typeface="+mn-lt"/>
                <a:cs typeface="+mn-lt"/>
              </a:rPr>
              <a:t>Шест</a:t>
            </a:r>
            <a:r>
              <a:rPr lang="en-US" sz="2400" b="1" dirty="0">
                <a:ea typeface="+mn-lt"/>
                <a:cs typeface="+mn-lt"/>
              </a:rPr>
              <a:t> </a:t>
            </a:r>
            <a:r>
              <a:rPr lang="en-US" sz="2400" b="1" dirty="0" err="1">
                <a:ea typeface="+mn-lt"/>
                <a:cs typeface="+mn-lt"/>
              </a:rPr>
              <a:t>мислещи</a:t>
            </a:r>
            <a:r>
              <a:rPr lang="en-US" sz="2400" b="1" dirty="0">
                <a:ea typeface="+mn-lt"/>
                <a:cs typeface="+mn-lt"/>
              </a:rPr>
              <a:t> </a:t>
            </a:r>
            <a:r>
              <a:rPr lang="en-US" sz="2400" b="1" dirty="0" err="1">
                <a:ea typeface="+mn-lt"/>
                <a:cs typeface="+mn-lt"/>
              </a:rPr>
              <a:t>шапки</a:t>
            </a:r>
            <a:r>
              <a:rPr lang="en-US" sz="2400" b="1" dirty="0">
                <a:ea typeface="+mn-lt"/>
                <a:cs typeface="+mn-lt"/>
              </a:rPr>
              <a:t>”</a:t>
            </a:r>
            <a:r>
              <a:rPr lang="en-US" sz="2400" dirty="0">
                <a:ea typeface="+mn-lt"/>
                <a:cs typeface="+mn-lt"/>
              </a:rPr>
              <a:t> е </a:t>
            </a:r>
            <a:r>
              <a:rPr lang="en-US" sz="2400" dirty="0" err="1">
                <a:ea typeface="+mn-lt"/>
                <a:cs typeface="+mn-lt"/>
              </a:rPr>
              <a:t>популярен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метод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за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брейнсторминг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справяне</a:t>
            </a:r>
            <a:r>
              <a:rPr lang="en-US" sz="2400" dirty="0">
                <a:ea typeface="+mn-lt"/>
                <a:cs typeface="+mn-lt"/>
              </a:rPr>
              <a:t> с </a:t>
            </a:r>
            <a:r>
              <a:rPr lang="en-US" sz="2400" dirty="0" err="1">
                <a:ea typeface="+mn-lt"/>
                <a:cs typeface="+mn-lt"/>
              </a:rPr>
              <a:t>проблеми</a:t>
            </a:r>
            <a:r>
              <a:rPr lang="en-US" sz="2400" dirty="0">
                <a:ea typeface="+mn-lt"/>
                <a:cs typeface="+mn-lt"/>
              </a:rPr>
              <a:t> и </a:t>
            </a:r>
            <a:r>
              <a:rPr lang="en-US" sz="2400" dirty="0" err="1">
                <a:ea typeface="+mn-lt"/>
                <a:cs typeface="+mn-lt"/>
              </a:rPr>
              <a:t>вземане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на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решения</a:t>
            </a:r>
            <a:r>
              <a:rPr lang="en-US" sz="2400" dirty="0">
                <a:ea typeface="+mn-lt"/>
                <a:cs typeface="+mn-lt"/>
              </a:rPr>
              <a:t>.</a:t>
            </a:r>
          </a:p>
          <a:p>
            <a:r>
              <a:rPr lang="en-US" sz="2400" dirty="0" err="1">
                <a:ea typeface="+mn-lt"/>
                <a:cs typeface="+mn-lt"/>
              </a:rPr>
              <a:t>Шестте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мислещи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шапки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помагат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определен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въпрос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да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се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разгледа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от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шест</a:t>
            </a:r>
            <a:r>
              <a:rPr lang="en-US" sz="2400" dirty="0">
                <a:ea typeface="+mn-lt"/>
                <a:cs typeface="+mn-lt"/>
              </a:rPr>
              <a:t> </a:t>
            </a:r>
          </a:p>
          <a:p>
            <a:r>
              <a:rPr lang="en-US" sz="2400" dirty="0" err="1">
                <a:ea typeface="+mn-lt"/>
                <a:cs typeface="+mn-lt"/>
              </a:rPr>
              <a:t>различни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страни</a:t>
            </a:r>
            <a:r>
              <a:rPr lang="en-US" sz="2400" dirty="0">
                <a:ea typeface="+mn-lt"/>
                <a:cs typeface="+mn-lt"/>
              </a:rPr>
              <a:t> (</a:t>
            </a:r>
            <a:r>
              <a:rPr lang="en-US" sz="2400" dirty="0" err="1">
                <a:ea typeface="+mn-lt"/>
                <a:cs typeface="+mn-lt"/>
              </a:rPr>
              <a:t>гледни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точки</a:t>
            </a:r>
            <a:r>
              <a:rPr lang="en-US" sz="2400" dirty="0">
                <a:ea typeface="+mn-lt"/>
                <a:cs typeface="+mn-lt"/>
              </a:rPr>
              <a:t>). </a:t>
            </a:r>
            <a:r>
              <a:rPr lang="en-US" sz="2400" dirty="0" err="1">
                <a:ea typeface="+mn-lt"/>
                <a:cs typeface="+mn-lt"/>
              </a:rPr>
              <a:t>Това</a:t>
            </a:r>
            <a:r>
              <a:rPr lang="en-US" sz="2400" dirty="0">
                <a:ea typeface="+mn-lt"/>
                <a:cs typeface="+mn-lt"/>
              </a:rPr>
              <a:t> е </a:t>
            </a:r>
            <a:r>
              <a:rPr lang="en-US" sz="2400" dirty="0" err="1">
                <a:ea typeface="+mn-lt"/>
                <a:cs typeface="+mn-lt"/>
              </a:rPr>
              <a:t>полезно</a:t>
            </a:r>
            <a:r>
              <a:rPr lang="en-US" sz="2400" dirty="0">
                <a:ea typeface="+mn-lt"/>
                <a:cs typeface="+mn-lt"/>
              </a:rPr>
              <a:t> и </a:t>
            </a:r>
            <a:r>
              <a:rPr lang="en-US" sz="2400" dirty="0" err="1">
                <a:ea typeface="+mn-lt"/>
                <a:cs typeface="+mn-lt"/>
              </a:rPr>
              <a:t>се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прави</a:t>
            </a:r>
            <a:r>
              <a:rPr lang="en-US" sz="2400" dirty="0">
                <a:ea typeface="+mn-lt"/>
                <a:cs typeface="+mn-lt"/>
              </a:rPr>
              <a:t> с </a:t>
            </a:r>
            <a:r>
              <a:rPr lang="en-US" sz="2400" dirty="0" err="1">
                <a:ea typeface="+mn-lt"/>
                <a:cs typeface="+mn-lt"/>
              </a:rPr>
              <a:t>цел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да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се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прецени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ситуацията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по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балансиран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начин</a:t>
            </a:r>
            <a:r>
              <a:rPr lang="en-US" sz="2400" dirty="0">
                <a:ea typeface="+mn-lt"/>
                <a:cs typeface="+mn-lt"/>
              </a:rPr>
              <a:t> и </a:t>
            </a:r>
            <a:r>
              <a:rPr lang="en-US" sz="2400" dirty="0" err="1">
                <a:ea typeface="+mn-lt"/>
                <a:cs typeface="+mn-lt"/>
              </a:rPr>
              <a:t>да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се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вземе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най-доброто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решение</a:t>
            </a:r>
            <a:r>
              <a:rPr lang="en-US" sz="2400" dirty="0">
                <a:ea typeface="+mn-lt"/>
                <a:cs typeface="+mn-lt"/>
              </a:rPr>
              <a:t>.</a:t>
            </a:r>
            <a:endParaRPr lang="en-US"/>
          </a:p>
          <a:p>
            <a:r>
              <a:rPr lang="en-US" sz="2400" dirty="0" err="1">
                <a:ea typeface="+mn-lt"/>
                <a:cs typeface="+mn-lt"/>
              </a:rPr>
              <a:t>Методът</a:t>
            </a:r>
            <a:r>
              <a:rPr lang="en-US" sz="2400" dirty="0">
                <a:ea typeface="+mn-lt"/>
                <a:cs typeface="+mn-lt"/>
              </a:rPr>
              <a:t> е </a:t>
            </a:r>
            <a:r>
              <a:rPr lang="en-US" sz="2400" dirty="0" err="1">
                <a:ea typeface="+mn-lt"/>
                <a:cs typeface="+mn-lt"/>
              </a:rPr>
              <a:t>изобретение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на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малтийския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мислител</a:t>
            </a:r>
            <a:r>
              <a:rPr lang="en-US" sz="2400" dirty="0">
                <a:ea typeface="+mn-lt"/>
                <a:cs typeface="+mn-lt"/>
              </a:rPr>
              <a:t> </a:t>
            </a:r>
            <a:r>
              <a:rPr lang="en-US" sz="2400" b="1" dirty="0" err="1">
                <a:ea typeface="+mn-lt"/>
                <a:cs typeface="+mn-lt"/>
              </a:rPr>
              <a:t>Едуард</a:t>
            </a:r>
            <a:r>
              <a:rPr lang="en-US" sz="2400" b="1" dirty="0">
                <a:ea typeface="+mn-lt"/>
                <a:cs typeface="+mn-lt"/>
              </a:rPr>
              <a:t> </a:t>
            </a:r>
            <a:r>
              <a:rPr lang="en-US" sz="2400" b="1" dirty="0" err="1">
                <a:ea typeface="+mn-lt"/>
                <a:cs typeface="+mn-lt"/>
              </a:rPr>
              <a:t>де</a:t>
            </a:r>
            <a:r>
              <a:rPr lang="en-US" sz="2400" b="1" dirty="0">
                <a:ea typeface="+mn-lt"/>
                <a:cs typeface="+mn-lt"/>
              </a:rPr>
              <a:t> </a:t>
            </a:r>
            <a:r>
              <a:rPr lang="en-US" sz="2400" b="1" dirty="0" err="1">
                <a:ea typeface="+mn-lt"/>
                <a:cs typeface="+mn-lt"/>
              </a:rPr>
              <a:t>Боно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който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го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популяризира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през</a:t>
            </a:r>
            <a:r>
              <a:rPr lang="en-US" sz="2400" dirty="0">
                <a:ea typeface="+mn-lt"/>
                <a:cs typeface="+mn-lt"/>
              </a:rPr>
              <a:t> 1985 г. в </a:t>
            </a:r>
            <a:r>
              <a:rPr lang="en-US" sz="2400" dirty="0" err="1">
                <a:ea typeface="+mn-lt"/>
                <a:cs typeface="+mn-lt"/>
              </a:rPr>
              <a:t>своята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едноименна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книга</a:t>
            </a:r>
            <a:r>
              <a:rPr lang="en-US" sz="2400" dirty="0">
                <a:ea typeface="+mn-lt"/>
                <a:cs typeface="+mn-lt"/>
              </a:rPr>
              <a:t> “</a:t>
            </a:r>
            <a:r>
              <a:rPr lang="en-US" sz="2400" dirty="0" err="1">
                <a:ea typeface="+mn-lt"/>
                <a:cs typeface="+mn-lt"/>
              </a:rPr>
              <a:t>Шест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мислещи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шапки</a:t>
            </a:r>
            <a:r>
              <a:rPr lang="en-US" sz="2400" dirty="0">
                <a:ea typeface="+mn-lt"/>
                <a:cs typeface="+mn-lt"/>
              </a:rPr>
              <a:t>”.</a:t>
            </a:r>
          </a:p>
          <a:p>
            <a:endParaRPr lang="en-US"/>
          </a:p>
        </p:txBody>
      </p:sp>
      <p:sp>
        <p:nvSpPr>
          <p:cNvPr id="28" name="Rectangle 32">
            <a:extLst>
              <a:ext uri="{FF2B5EF4-FFF2-40B4-BE49-F238E27FC236}">
                <a16:creationId xmlns:a16="http://schemas.microsoft.com/office/drawing/2014/main" xmlns="" id="{82BCDE19-2810-4337-9C49-8589C42176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970248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9">
            <a:extLst>
              <a:ext uri="{FF2B5EF4-FFF2-40B4-BE49-F238E27FC236}">
                <a16:creationId xmlns:a16="http://schemas.microsoft.com/office/drawing/2014/main" xmlns="" id="{08CB54FC-0B2A-4107-9A70-958B90B765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xmlns="" id="{91B49BA7-FA0F-4585-96A0-7072AD53D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192" y="1183808"/>
            <a:ext cx="3698295" cy="4170343"/>
          </a:xfrm>
          <a:prstGeom prst="rect">
            <a:avLst/>
          </a:prstGeom>
        </p:spPr>
      </p:pic>
      <p:cxnSp>
        <p:nvCxnSpPr>
          <p:cNvPr id="28" name="Straight Connector 31">
            <a:extLst>
              <a:ext uri="{FF2B5EF4-FFF2-40B4-BE49-F238E27FC236}">
                <a16:creationId xmlns:a16="http://schemas.microsoft.com/office/drawing/2014/main" xmlns="" id="{7855A9B5-1710-4B19-B0F1-CDFDD4ED5B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514044" y="2246569"/>
            <a:ext cx="45720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7003113-71AC-4265-946D-53036B2C8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0316" y="161542"/>
            <a:ext cx="7346329" cy="6202183"/>
          </a:xfrm>
        </p:spPr>
        <p:txBody>
          <a:bodyPr vert="horz" lIns="0" tIns="45720" rIns="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 err="1">
                <a:solidFill>
                  <a:srgbClr val="002060"/>
                </a:solidFill>
                <a:highlight>
                  <a:srgbClr val="0000FF"/>
                </a:highlight>
                <a:ea typeface="+mn-lt"/>
                <a:cs typeface="+mn-lt"/>
              </a:rPr>
              <a:t>Синя</a:t>
            </a:r>
            <a:r>
              <a:rPr lang="en-US" sz="2400" dirty="0">
                <a:solidFill>
                  <a:srgbClr val="002060"/>
                </a:solidFill>
                <a:highlight>
                  <a:srgbClr val="0000FF"/>
                </a:highlight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002060"/>
                </a:solidFill>
                <a:highlight>
                  <a:srgbClr val="0000FF"/>
                </a:highlight>
                <a:ea typeface="+mn-lt"/>
                <a:cs typeface="+mn-lt"/>
              </a:rPr>
              <a:t>шапка</a:t>
            </a:r>
            <a:r>
              <a:rPr lang="en-US" sz="2400" dirty="0">
                <a:solidFill>
                  <a:srgbClr val="002060"/>
                </a:solidFill>
                <a:highlight>
                  <a:srgbClr val="0000FF"/>
                </a:highlight>
                <a:ea typeface="+mn-lt"/>
                <a:cs typeface="+mn-lt"/>
              </a:rPr>
              <a:t>: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Управлява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мисленето</a:t>
            </a:r>
            <a:endParaRPr lang="en-US" sz="2400"/>
          </a:p>
          <a:p>
            <a:pPr>
              <a:lnSpc>
                <a:spcPct val="100000"/>
              </a:lnSpc>
            </a:pPr>
            <a:r>
              <a:rPr lang="en-US" sz="2400" dirty="0" err="1">
                <a:ea typeface="+mn-lt"/>
                <a:cs typeface="+mn-lt"/>
              </a:rPr>
              <a:t>Бяла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шапка</a:t>
            </a:r>
            <a:r>
              <a:rPr lang="en-US" sz="2400" dirty="0">
                <a:ea typeface="+mn-lt"/>
                <a:cs typeface="+mn-lt"/>
              </a:rPr>
              <a:t>: </a:t>
            </a:r>
            <a:r>
              <a:rPr lang="en-US" sz="2400" dirty="0" err="1">
                <a:ea typeface="+mn-lt"/>
                <a:cs typeface="+mn-lt"/>
              </a:rPr>
              <a:t>фокусира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се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върху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факти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информация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обективно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мислене</a:t>
            </a:r>
            <a:endParaRPr lang="en-US" sz="2400"/>
          </a:p>
          <a:p>
            <a:pPr>
              <a:lnSpc>
                <a:spcPct val="100000"/>
              </a:lnSpc>
            </a:pPr>
            <a:r>
              <a:rPr lang="en-US" sz="2400" dirty="0" err="1">
                <a:highlight>
                  <a:srgbClr val="000000"/>
                </a:highlight>
                <a:ea typeface="+mn-lt"/>
                <a:cs typeface="+mn-lt"/>
              </a:rPr>
              <a:t>Черна</a:t>
            </a:r>
            <a:r>
              <a:rPr lang="en-US" sz="2400" dirty="0">
                <a:highlight>
                  <a:srgbClr val="000000"/>
                </a:highlight>
                <a:ea typeface="+mn-lt"/>
                <a:cs typeface="+mn-lt"/>
              </a:rPr>
              <a:t> </a:t>
            </a:r>
            <a:r>
              <a:rPr lang="en-US" sz="2400" dirty="0" err="1">
                <a:highlight>
                  <a:srgbClr val="000000"/>
                </a:highlight>
                <a:ea typeface="+mn-lt"/>
                <a:cs typeface="+mn-lt"/>
              </a:rPr>
              <a:t>шапка</a:t>
            </a:r>
            <a:r>
              <a:rPr lang="en-US" sz="2400" dirty="0">
                <a:highlight>
                  <a:srgbClr val="000000"/>
                </a:highlight>
                <a:ea typeface="+mn-lt"/>
                <a:cs typeface="+mn-lt"/>
              </a:rPr>
              <a:t>: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Безопасно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мислене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посочва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евентуални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проблеми</a:t>
            </a:r>
            <a:r>
              <a:rPr lang="en-US" sz="2400" dirty="0">
                <a:ea typeface="+mn-lt"/>
                <a:cs typeface="+mn-lt"/>
              </a:rPr>
              <a:t> с </a:t>
            </a:r>
            <a:r>
              <a:rPr lang="en-US" sz="2400" dirty="0" err="1">
                <a:ea typeface="+mn-lt"/>
                <a:cs typeface="+mn-lt"/>
              </a:rPr>
              <a:t>причини</a:t>
            </a:r>
            <a:endParaRPr lang="en-US" sz="2400"/>
          </a:p>
          <a:p>
            <a:pPr>
              <a:lnSpc>
                <a:spcPct val="100000"/>
              </a:lnSpc>
            </a:pPr>
            <a:r>
              <a:rPr lang="en-US" sz="2400" dirty="0" err="1">
                <a:highlight>
                  <a:srgbClr val="FFFF00"/>
                </a:highlight>
                <a:ea typeface="+mn-lt"/>
                <a:cs typeface="+mn-lt"/>
              </a:rPr>
              <a:t>Жълта</a:t>
            </a:r>
            <a:r>
              <a:rPr lang="en-US" sz="2400" dirty="0">
                <a:highlight>
                  <a:srgbClr val="FFFF00"/>
                </a:highlight>
                <a:ea typeface="+mn-lt"/>
                <a:cs typeface="+mn-lt"/>
              </a:rPr>
              <a:t> </a:t>
            </a:r>
            <a:r>
              <a:rPr lang="en-US" sz="2400" dirty="0" err="1">
                <a:highlight>
                  <a:srgbClr val="FFFF00"/>
                </a:highlight>
                <a:ea typeface="+mn-lt"/>
                <a:cs typeface="+mn-lt"/>
              </a:rPr>
              <a:t>шапка</a:t>
            </a:r>
            <a:r>
              <a:rPr lang="en-US" sz="2400" dirty="0">
                <a:ea typeface="+mn-lt"/>
                <a:cs typeface="+mn-lt"/>
              </a:rPr>
              <a:t>: </a:t>
            </a:r>
            <a:r>
              <a:rPr lang="en-US" sz="2400" dirty="0" err="1">
                <a:ea typeface="+mn-lt"/>
                <a:cs typeface="+mn-lt"/>
              </a:rPr>
              <a:t>Оптимистично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мислене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посочва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плюсовете</a:t>
            </a:r>
            <a:r>
              <a:rPr lang="en-US" sz="2400" dirty="0">
                <a:ea typeface="+mn-lt"/>
                <a:cs typeface="+mn-lt"/>
              </a:rPr>
              <a:t> и </a:t>
            </a:r>
            <a:r>
              <a:rPr lang="en-US" sz="2400" dirty="0" err="1">
                <a:ea typeface="+mn-lt"/>
                <a:cs typeface="+mn-lt"/>
              </a:rPr>
              <a:t>предимствата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като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се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обосновава</a:t>
            </a:r>
            <a:endParaRPr lang="en-US" sz="2400"/>
          </a:p>
          <a:p>
            <a:pPr>
              <a:lnSpc>
                <a:spcPct val="100000"/>
              </a:lnSpc>
            </a:pPr>
            <a:r>
              <a:rPr lang="en-US" sz="2400" dirty="0" err="1">
                <a:highlight>
                  <a:srgbClr val="008000"/>
                </a:highlight>
                <a:ea typeface="+mn-lt"/>
                <a:cs typeface="+mn-lt"/>
              </a:rPr>
              <a:t>Зелена</a:t>
            </a:r>
            <a:r>
              <a:rPr lang="en-US" sz="2400" dirty="0">
                <a:highlight>
                  <a:srgbClr val="008000"/>
                </a:highlight>
                <a:ea typeface="+mn-lt"/>
                <a:cs typeface="+mn-lt"/>
              </a:rPr>
              <a:t> </a:t>
            </a:r>
            <a:r>
              <a:rPr lang="en-US" sz="2400" dirty="0" err="1">
                <a:highlight>
                  <a:srgbClr val="008000"/>
                </a:highlight>
                <a:ea typeface="+mn-lt"/>
                <a:cs typeface="+mn-lt"/>
              </a:rPr>
              <a:t>шапка</a:t>
            </a:r>
            <a:r>
              <a:rPr lang="en-US" sz="2400" dirty="0">
                <a:highlight>
                  <a:srgbClr val="008000"/>
                </a:highlight>
                <a:ea typeface="+mn-lt"/>
                <a:cs typeface="+mn-lt"/>
              </a:rPr>
              <a:t>: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Творческо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мислене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премахва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рисковете</a:t>
            </a:r>
            <a:r>
              <a:rPr lang="en-US" sz="2400" dirty="0">
                <a:ea typeface="+mn-lt"/>
                <a:cs typeface="+mn-lt"/>
              </a:rPr>
              <a:t> и </a:t>
            </a:r>
            <a:r>
              <a:rPr lang="en-US" sz="2400" dirty="0" err="1">
                <a:ea typeface="+mn-lt"/>
                <a:cs typeface="+mn-lt"/>
              </a:rPr>
              <a:t>проблемите</a:t>
            </a:r>
            <a:r>
              <a:rPr lang="en-US" sz="2400" dirty="0">
                <a:ea typeface="+mn-lt"/>
                <a:cs typeface="+mn-lt"/>
              </a:rPr>
              <a:t> и </a:t>
            </a:r>
            <a:r>
              <a:rPr lang="en-US" sz="2400" dirty="0" err="1">
                <a:ea typeface="+mn-lt"/>
                <a:cs typeface="+mn-lt"/>
              </a:rPr>
              <a:t>предлага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творчески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решения</a:t>
            </a:r>
            <a:endParaRPr lang="en-US" sz="2400"/>
          </a:p>
          <a:p>
            <a:pPr>
              <a:lnSpc>
                <a:spcPct val="100000"/>
              </a:lnSpc>
            </a:pPr>
            <a:r>
              <a:rPr lang="en-US" sz="2400" dirty="0" err="1">
                <a:highlight>
                  <a:srgbClr val="FF0000"/>
                </a:highlight>
                <a:ea typeface="+mn-lt"/>
                <a:cs typeface="+mn-lt"/>
              </a:rPr>
              <a:t>Червена</a:t>
            </a:r>
            <a:r>
              <a:rPr lang="en-US" sz="2400" dirty="0">
                <a:highlight>
                  <a:srgbClr val="FF0000"/>
                </a:highlight>
                <a:ea typeface="+mn-lt"/>
                <a:cs typeface="+mn-lt"/>
              </a:rPr>
              <a:t> </a:t>
            </a:r>
            <a:r>
              <a:rPr lang="en-US" sz="2400" dirty="0" err="1">
                <a:highlight>
                  <a:srgbClr val="FF0000"/>
                </a:highlight>
                <a:ea typeface="+mn-lt"/>
                <a:cs typeface="+mn-lt"/>
              </a:rPr>
              <a:t>шапка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Води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се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от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интуиция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емоции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инстинктивна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реакция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към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проблема</a:t>
            </a:r>
            <a:endParaRPr lang="en-US" sz="2400" dirty="0"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endParaRPr lang="en-US" sz="1400"/>
          </a:p>
        </p:txBody>
      </p:sp>
      <p:sp>
        <p:nvSpPr>
          <p:cNvPr id="29" name="Rectangle 33">
            <a:extLst>
              <a:ext uri="{FF2B5EF4-FFF2-40B4-BE49-F238E27FC236}">
                <a16:creationId xmlns:a16="http://schemas.microsoft.com/office/drawing/2014/main" xmlns="" id="{9AA76026-5689-4584-8D93-D71D739E61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91763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33F6EF-B8CA-4C97-8008-7E810146A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123" y="143044"/>
            <a:ext cx="11943346" cy="6167205"/>
          </a:xfrm>
        </p:spPr>
        <p:txBody>
          <a:bodyPr vert="horz" lIns="0" tIns="45720" rIns="0" bIns="45720" rtlCol="0" anchor="t">
            <a:normAutofit fontScale="92500" lnSpcReduction="10000"/>
          </a:bodyPr>
          <a:lstStyle/>
          <a:p>
            <a:r>
              <a:rPr lang="en-US">
                <a:ea typeface="+mn-lt"/>
                <a:cs typeface="+mn-lt"/>
              </a:rPr>
              <a:t>Как да използвате 6 -те шапки в класна стая</a:t>
            </a:r>
            <a:endParaRPr lang="en-US"/>
          </a:p>
          <a:p>
            <a:r>
              <a:rPr lang="en-US">
                <a:ea typeface="+mn-lt"/>
                <a:cs typeface="+mn-lt"/>
              </a:rPr>
              <a:t>Анализ на казус.</a:t>
            </a:r>
            <a:endParaRPr lang="en-US"/>
          </a:p>
          <a:p>
            <a:r>
              <a:rPr lang="en-US">
                <a:ea typeface="+mn-lt"/>
                <a:cs typeface="+mn-lt"/>
              </a:rPr>
              <a:t>  Дискусионни форуми: Структурирайте дискусионните форуми около шестте шапки. Разделете класа на</a:t>
            </a:r>
            <a:endParaRPr lang="en-US"/>
          </a:p>
          <a:p>
            <a:r>
              <a:rPr lang="en-US">
                <a:ea typeface="+mn-lt"/>
                <a:cs typeface="+mn-lt"/>
              </a:rPr>
              <a:t>отделните шапки или помолете учениците да публикуват коя шапка „носят“, когато публикуват своите</a:t>
            </a:r>
            <a:endParaRPr lang="en-US"/>
          </a:p>
          <a:p>
            <a:r>
              <a:rPr lang="en-US">
                <a:ea typeface="+mn-lt"/>
                <a:cs typeface="+mn-lt"/>
              </a:rPr>
              <a:t>отговори.</a:t>
            </a:r>
            <a:endParaRPr lang="en-US"/>
          </a:p>
          <a:p>
            <a:r>
              <a:rPr lang="en-US">
                <a:ea typeface="+mn-lt"/>
                <a:cs typeface="+mn-lt"/>
              </a:rPr>
              <a:t> Всички ученици носят една и съща шапка: </a:t>
            </a:r>
            <a:endParaRPr lang="en-US"/>
          </a:p>
          <a:p>
            <a:r>
              <a:rPr lang="en-US">
                <a:ea typeface="+mn-lt"/>
                <a:cs typeface="+mn-lt"/>
              </a:rPr>
              <a:t>Различни групи, различни шапки:  .</a:t>
            </a:r>
            <a:endParaRPr lang="en-US"/>
          </a:p>
          <a:p>
            <a:r>
              <a:rPr lang="en-US">
                <a:ea typeface="+mn-lt"/>
                <a:cs typeface="+mn-lt"/>
              </a:rPr>
              <a:t>Превключване на шапки: Задайте шапки на ученици или групи и ги помолете да анализират случай, проблем или ситуация. След това, в средата на дискусията, сменете шапките. Дайте на учениците различен цвят на шапката и продължете същия проблем или ситуация ..</a:t>
            </a:r>
            <a:endParaRPr lang="en-US"/>
          </a:p>
          <a:p>
            <a:r>
              <a:rPr lang="en-US">
                <a:ea typeface="+mn-lt"/>
                <a:cs typeface="+mn-lt"/>
              </a:rPr>
              <a:t>Познайте шапката:</a:t>
            </a:r>
            <a:endParaRPr lang="en-US"/>
          </a:p>
          <a:p>
            <a:r>
              <a:rPr lang="en-US">
                <a:ea typeface="+mn-lt"/>
                <a:cs typeface="+mn-lt"/>
              </a:rPr>
              <a:t>-Как разбра с коя шапка е облечен Джон?</a:t>
            </a:r>
            <a:endParaRPr lang="en-US"/>
          </a:p>
          <a:p>
            <a:r>
              <a:rPr lang="en-US">
                <a:ea typeface="+mn-lt"/>
                <a:cs typeface="+mn-lt"/>
              </a:rPr>
              <a:t>-Какви думи е използвал, за да ви накара да мислите, че носи шапката [вмъкни цвят]?</a:t>
            </a:r>
            <a:endParaRPr lang="en-US"/>
          </a:p>
          <a:p>
            <a:r>
              <a:rPr lang="en-US">
                <a:ea typeface="+mn-lt"/>
                <a:cs typeface="+mn-lt"/>
              </a:rPr>
              <a:t>  Задания за писане/говорене въз основа на цвета на шапката.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066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67B74F2B-9534-4540-96B0-5C8E958B94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7FB93C-EC70-4A13-8383-7E1C6FD2C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074" y="286603"/>
            <a:ext cx="5983605" cy="1450757"/>
          </a:xfrm>
        </p:spPr>
        <p:txBody>
          <a:bodyPr>
            <a:normAutofit/>
          </a:bodyPr>
          <a:lstStyle/>
          <a:p>
            <a:r>
              <a:rPr lang="en-US"/>
              <a:t>Scafolding - стъпка по стъпка</a:t>
            </a:r>
          </a:p>
        </p:txBody>
      </p:sp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8FF3BEBA-E1E5-4F97-9FEE-6A092F52D5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98" r="7187"/>
          <a:stretch/>
        </p:blipFill>
        <p:spPr>
          <a:xfrm>
            <a:off x="20" y="10"/>
            <a:ext cx="4580077" cy="6400784"/>
          </a:xfrm>
          <a:prstGeom prst="rect">
            <a:avLst/>
          </a:prstGeom>
        </p:spPr>
      </p:pic>
      <p:cxnSp>
        <p:nvCxnSpPr>
          <p:cNvPr id="11" name="!!Straight Connector">
            <a:extLst>
              <a:ext uri="{FF2B5EF4-FFF2-40B4-BE49-F238E27FC236}">
                <a16:creationId xmlns:a16="http://schemas.microsoft.com/office/drawing/2014/main" xmlns="" id="{33BECB2B-2CFA-412C-880F-C4B6097493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A361AAF-8B2F-4E75-90AE-11DCC001B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2074" y="2108201"/>
            <a:ext cx="5983606" cy="3760891"/>
          </a:xfrm>
        </p:spPr>
        <p:txBody>
          <a:bodyPr vert="horz" lIns="0" tIns="45720" rIns="0" bIns="45720" rtlCol="0" anchor="t">
            <a:normAutofit/>
          </a:bodyPr>
          <a:lstStyle/>
          <a:p>
            <a:pPr>
              <a:buFont typeface="Wingdings" panose="020F0502020204030204" pitchFamily="34" charset="0"/>
              <a:buChar char="ü"/>
            </a:pPr>
            <a:r>
              <a:rPr lang="en-US" dirty="0" err="1">
                <a:ea typeface="+mn-lt"/>
                <a:cs typeface="+mn-lt"/>
              </a:rPr>
              <a:t>Подкрепяне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на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всеки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ученик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като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разделяме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обучението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на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bg-BG" dirty="0" smtClean="0">
                <a:ea typeface="+mn-lt"/>
                <a:cs typeface="+mn-lt"/>
              </a:rPr>
              <a:t>части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>
                <a:ea typeface="+mn-lt"/>
                <a:cs typeface="+mn-lt"/>
              </a:rPr>
              <a:t>и </a:t>
            </a:r>
            <a:r>
              <a:rPr lang="en-US" dirty="0" err="1">
                <a:ea typeface="+mn-lt"/>
                <a:cs typeface="+mn-lt"/>
              </a:rPr>
              <a:t>осигурим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конкретна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структура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за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всеки.ученик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/>
          </a:p>
          <a:p>
            <a:pPr>
              <a:buFont typeface="Wingdings" panose="020F0502020204030204" pitchFamily="34" charset="0"/>
              <a:buChar char="ü"/>
            </a:pPr>
            <a:r>
              <a:rPr lang="en-US" dirty="0" err="1"/>
              <a:t>Учениците</a:t>
            </a:r>
            <a:r>
              <a:rPr lang="en-US" dirty="0"/>
              <a:t> </a:t>
            </a:r>
            <a:r>
              <a:rPr lang="en-US" dirty="0" err="1"/>
              <a:t>се</a:t>
            </a:r>
            <a:r>
              <a:rPr lang="en-US" dirty="0"/>
              <a:t> </a:t>
            </a:r>
            <a:r>
              <a:rPr lang="en-US" dirty="0" err="1"/>
              <a:t>поощряват</a:t>
            </a:r>
            <a:r>
              <a:rPr lang="en-US" dirty="0"/>
              <a:t> </a:t>
            </a:r>
            <a:r>
              <a:rPr lang="en-US" dirty="0" err="1"/>
              <a:t>за</a:t>
            </a:r>
            <a:r>
              <a:rPr lang="en-US" dirty="0"/>
              <a:t> </a:t>
            </a:r>
            <a:r>
              <a:rPr lang="en-US" dirty="0" err="1"/>
              <a:t>всяко</a:t>
            </a:r>
            <a:r>
              <a:rPr lang="en-US" dirty="0"/>
              <a:t> </a:t>
            </a:r>
            <a:r>
              <a:rPr lang="en-US" dirty="0" err="1"/>
              <a:t>малко</a:t>
            </a:r>
            <a:r>
              <a:rPr lang="en-US" dirty="0"/>
              <a:t> </a:t>
            </a:r>
            <a:r>
              <a:rPr lang="en-US" dirty="0" err="1"/>
              <a:t>постижение</a:t>
            </a:r>
            <a:r>
              <a:rPr lang="en-US" dirty="0"/>
              <a:t>, </a:t>
            </a:r>
            <a:r>
              <a:rPr lang="en-US" dirty="0" err="1"/>
              <a:t>по</a:t>
            </a:r>
            <a:r>
              <a:rPr lang="en-US" dirty="0"/>
              <a:t> </a:t>
            </a:r>
            <a:r>
              <a:rPr lang="en-US" dirty="0" err="1"/>
              <a:t>този</a:t>
            </a:r>
            <a:r>
              <a:rPr lang="en-US" dirty="0"/>
              <a:t> </a:t>
            </a:r>
            <a:r>
              <a:rPr lang="en-US" dirty="0" err="1"/>
              <a:t>начин</a:t>
            </a:r>
            <a:r>
              <a:rPr lang="en-US" dirty="0"/>
              <a:t> </a:t>
            </a:r>
            <a:r>
              <a:rPr lang="en-US" dirty="0" err="1"/>
              <a:t>се</a:t>
            </a:r>
            <a:r>
              <a:rPr lang="en-US" dirty="0"/>
              <a:t> </a:t>
            </a:r>
            <a:r>
              <a:rPr lang="en-US" dirty="0" err="1"/>
              <a:t>мотивират</a:t>
            </a:r>
            <a:r>
              <a:rPr lang="en-US" dirty="0"/>
              <a:t> и </a:t>
            </a:r>
            <a:r>
              <a:rPr lang="en-US" dirty="0" err="1"/>
              <a:t>напредват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1B60310-C5C3-46A0-A452-2A0B008434D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2473068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AnalogousFromLightSeedRightStep">
      <a:dk1>
        <a:srgbClr val="000000"/>
      </a:dk1>
      <a:lt1>
        <a:srgbClr val="FFFFFF"/>
      </a:lt1>
      <a:dk2>
        <a:srgbClr val="413424"/>
      </a:dk2>
      <a:lt2>
        <a:srgbClr val="E5E8E2"/>
      </a:lt2>
      <a:accent1>
        <a:srgbClr val="AA92CB"/>
      </a:accent1>
      <a:accent2>
        <a:srgbClr val="B579BF"/>
      </a:accent2>
      <a:accent3>
        <a:srgbClr val="CB92BB"/>
      </a:accent3>
      <a:accent4>
        <a:srgbClr val="BF798F"/>
      </a:accent4>
      <a:accent5>
        <a:srgbClr val="CB9792"/>
      </a:accent5>
      <a:accent6>
        <a:srgbClr val="BF9E79"/>
      </a:accent6>
      <a:hlink>
        <a:srgbClr val="738B54"/>
      </a:hlink>
      <a:folHlink>
        <a:srgbClr val="7F7F7F"/>
      </a:folHlink>
    </a:clrScheme>
    <a:fontScheme name="Retrospect">
      <a:majorFont>
        <a:latin typeface="Georgia Pro Cond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122</Words>
  <Application>Microsoft Office PowerPoint</Application>
  <PresentationFormat>По избор</PresentationFormat>
  <Paragraphs>47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9</vt:i4>
      </vt:variant>
    </vt:vector>
  </HeadingPairs>
  <TitlesOfParts>
    <vt:vector size="10" baseType="lpstr">
      <vt:lpstr>RetrospectVTI</vt:lpstr>
      <vt:lpstr>Обучението през 21-и век</vt:lpstr>
      <vt:lpstr>Презентация на PowerPoint</vt:lpstr>
      <vt:lpstr>Презентация на PowerPoint</vt:lpstr>
      <vt:lpstr>Обърната класна стая</vt:lpstr>
      <vt:lpstr>   Метод “Шест мислещи шапки” на Едуард де Боно </vt:lpstr>
      <vt:lpstr>Презентация на PowerPoint</vt:lpstr>
      <vt:lpstr>Презентация на PowerPoint</vt:lpstr>
      <vt:lpstr>Презентация на PowerPoint</vt:lpstr>
      <vt:lpstr>Scafolding - стъпка по стъпка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123</dc:creator>
  <cp:lastModifiedBy>User</cp:lastModifiedBy>
  <cp:revision>146</cp:revision>
  <dcterms:created xsi:type="dcterms:W3CDTF">2021-09-04T16:47:35Z</dcterms:created>
  <dcterms:modified xsi:type="dcterms:W3CDTF">2021-09-08T11:33:51Z</dcterms:modified>
</cp:coreProperties>
</file>